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70" r:id="rId5"/>
    <p:sldId id="263" r:id="rId6"/>
    <p:sldId id="269" r:id="rId7"/>
    <p:sldId id="268" r:id="rId8"/>
    <p:sldId id="267" r:id="rId9"/>
    <p:sldId id="266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15" autoAdjust="0"/>
  </p:normalViewPr>
  <p:slideViewPr>
    <p:cSldViewPr>
      <p:cViewPr varScale="1">
        <p:scale>
          <a:sx n="53" d="100"/>
          <a:sy n="53" d="100"/>
        </p:scale>
        <p:origin x="-9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0BFE-A778-41C3-BD4B-98703A3A1E01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9F7D3-2525-4D85-9B2D-DB9B525EB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245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E3CE-DF9E-4E8D-8A54-96FF5DA47F3D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609F-4A8B-4C28-8797-F8074AC94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E3CE-DF9E-4E8D-8A54-96FF5DA47F3D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609F-4A8B-4C28-8797-F8074AC94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E3CE-DF9E-4E8D-8A54-96FF5DA47F3D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609F-4A8B-4C28-8797-F8074AC94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E3CE-DF9E-4E8D-8A54-96FF5DA47F3D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609F-4A8B-4C28-8797-F8074AC94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E3CE-DF9E-4E8D-8A54-96FF5DA47F3D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609F-4A8B-4C28-8797-F8074AC94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E3CE-DF9E-4E8D-8A54-96FF5DA47F3D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609F-4A8B-4C28-8797-F8074AC94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E3CE-DF9E-4E8D-8A54-96FF5DA47F3D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609F-4A8B-4C28-8797-F8074AC94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E3CE-DF9E-4E8D-8A54-96FF5DA47F3D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609F-4A8B-4C28-8797-F8074AC94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E3CE-DF9E-4E8D-8A54-96FF5DA47F3D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609F-4A8B-4C28-8797-F8074AC94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E3CE-DF9E-4E8D-8A54-96FF5DA47F3D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609F-4A8B-4C28-8797-F8074AC94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E3CE-DF9E-4E8D-8A54-96FF5DA47F3D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609F-4A8B-4C28-8797-F8074AC94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2E3CE-DF9E-4E8D-8A54-96FF5DA47F3D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F609F-4A8B-4C28-8797-F8074AC94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Chem Club\ACSVC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6073" y="381000"/>
            <a:ext cx="611392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Chem Club\Valencia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93623"/>
            <a:ext cx="2400300" cy="185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Chem Club\ACS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24350"/>
            <a:ext cx="2438400" cy="18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us 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1"/>
                </a:solidFill>
              </a:rPr>
              <a:t>Atlas Group: American Chemical Society</a:t>
            </a:r>
          </a:p>
          <a:p>
            <a:pPr marL="0" indent="0" algn="ctr">
              <a:buNone/>
            </a:pPr>
            <a:endParaRPr lang="en-US" sz="44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1"/>
                </a:solidFill>
              </a:rPr>
              <a:t> Facebook</a:t>
            </a:r>
            <a:r>
              <a:rPr lang="en-US" sz="4400" dirty="0">
                <a:solidFill>
                  <a:schemeClr val="accent1"/>
                </a:solidFill>
              </a:rPr>
              <a:t>: ACS Valencia Chapter </a:t>
            </a:r>
            <a:endParaRPr lang="en-US" sz="44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4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4400" dirty="0">
              <a:solidFill>
                <a:schemeClr val="accent1"/>
              </a:solidFill>
            </a:endParaRPr>
          </a:p>
          <a:p>
            <a:pPr algn="ctr"/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058" y="5393029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www.acs.org/undergrad </a:t>
            </a:r>
            <a:r>
              <a:rPr lang="en-US" sz="2800" dirty="0"/>
              <a:t>and click on “Student Chapters”</a:t>
            </a:r>
          </a:p>
        </p:txBody>
      </p:sp>
    </p:spTree>
    <p:extLst>
      <p:ext uri="{BB962C8B-B14F-4D97-AF65-F5344CB8AC3E}">
        <p14:creationId xmlns:p14="http://schemas.microsoft.com/office/powerpoint/2010/main" xmlns="" val="38523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the ACSVC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Summer 2011</a:t>
            </a:r>
          </a:p>
          <a:p>
            <a:pPr lvl="1"/>
            <a:r>
              <a:rPr lang="en-US" dirty="0" smtClean="0"/>
              <a:t>Forwarded email from Dr. Eileen Perez about student chapters of the ACS</a:t>
            </a:r>
          </a:p>
          <a:p>
            <a:r>
              <a:rPr lang="en-US" dirty="0" smtClean="0"/>
              <a:t>Fall 2011</a:t>
            </a:r>
          </a:p>
          <a:p>
            <a:pPr lvl="1"/>
            <a:r>
              <a:rPr lang="en-US" dirty="0" smtClean="0"/>
              <a:t>Dr. Diego Diaz agreed to be a co-advisor</a:t>
            </a:r>
          </a:p>
          <a:p>
            <a:pPr lvl="1"/>
            <a:r>
              <a:rPr lang="en-US" dirty="0" smtClean="0"/>
              <a:t>Investigation of student interest</a:t>
            </a:r>
          </a:p>
          <a:p>
            <a:pPr lvl="1"/>
            <a:r>
              <a:rPr lang="en-US" dirty="0" smtClean="0"/>
              <a:t>$500 Starter Grant for ACS Student Chapters at Two-Year Colleges  </a:t>
            </a:r>
          </a:p>
          <a:p>
            <a:pPr lvl="1"/>
            <a:r>
              <a:rPr lang="en-US" dirty="0" smtClean="0"/>
              <a:t>Wrote the constitution with ‘founding members’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14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Interest 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members wanted from the club:</a:t>
            </a:r>
          </a:p>
          <a:p>
            <a:pPr lvl="1"/>
            <a:r>
              <a:rPr lang="en-US" dirty="0" smtClean="0"/>
              <a:t>Community service hours</a:t>
            </a:r>
          </a:p>
          <a:p>
            <a:pPr lvl="1"/>
            <a:r>
              <a:rPr lang="en-US" dirty="0" smtClean="0"/>
              <a:t>Letters of recommendation</a:t>
            </a:r>
          </a:p>
          <a:p>
            <a:pPr lvl="1"/>
            <a:r>
              <a:rPr lang="en-US" dirty="0" smtClean="0"/>
              <a:t>More knowledge/experience in science</a:t>
            </a:r>
          </a:p>
          <a:p>
            <a:pPr lvl="1"/>
            <a:r>
              <a:rPr lang="en-US" dirty="0" smtClean="0"/>
              <a:t>Field trips</a:t>
            </a:r>
          </a:p>
          <a:p>
            <a:pPr lvl="1"/>
            <a:r>
              <a:rPr lang="en-US" dirty="0" smtClean="0"/>
              <a:t>Guest speakers</a:t>
            </a:r>
          </a:p>
          <a:p>
            <a:pPr lvl="1"/>
            <a:r>
              <a:rPr lang="en-US" dirty="0" smtClean="0"/>
              <a:t>Tutoring in chemistry</a:t>
            </a:r>
          </a:p>
          <a:p>
            <a:pPr lvl="1"/>
            <a:r>
              <a:rPr lang="en-US" dirty="0" smtClean="0"/>
              <a:t>Internships/lab experience</a:t>
            </a:r>
          </a:p>
          <a:p>
            <a:pPr lvl="1"/>
            <a:r>
              <a:rPr lang="en-US" dirty="0" smtClean="0"/>
              <a:t>Fun experiments</a:t>
            </a:r>
          </a:p>
          <a:p>
            <a:pPr lvl="1"/>
            <a:r>
              <a:rPr lang="en-US" dirty="0" smtClean="0"/>
              <a:t>Scholarship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97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Chem Club\acsFlyer_Print0123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1646" y="228600"/>
            <a:ext cx="5004954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17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Meetings – 8 to 35 attendees</a:t>
            </a:r>
            <a:endParaRPr lang="en-US" dirty="0"/>
          </a:p>
        </p:txBody>
      </p:sp>
      <p:pic>
        <p:nvPicPr>
          <p:cNvPr id="4" name="Picture 3" descr="ACS-Feb8_0005.jpg"/>
          <p:cNvPicPr/>
          <p:nvPr/>
        </p:nvPicPr>
        <p:blipFill>
          <a:blip r:embed="rId2" cstate="print"/>
          <a:srcRect r="13105" b="6005"/>
          <a:stretch>
            <a:fillRect/>
          </a:stretch>
        </p:blipFill>
        <p:spPr>
          <a:xfrm>
            <a:off x="685800" y="1905000"/>
            <a:ext cx="4343400" cy="3581400"/>
          </a:xfrm>
          <a:prstGeom prst="rect">
            <a:avLst/>
          </a:prstGeom>
        </p:spPr>
      </p:pic>
      <p:pic>
        <p:nvPicPr>
          <p:cNvPr id="6" name="Picture 5" descr="ACS-Feb8_001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600" y="4242486"/>
            <a:ext cx="3124200" cy="2286000"/>
          </a:xfrm>
          <a:prstGeom prst="rect">
            <a:avLst/>
          </a:prstGeom>
        </p:spPr>
      </p:pic>
      <p:pic>
        <p:nvPicPr>
          <p:cNvPr id="7" name="Picture 6" descr="ACS-Feb8_0008.jpg"/>
          <p:cNvPicPr/>
          <p:nvPr/>
        </p:nvPicPr>
        <p:blipFill rotWithShape="1">
          <a:blip r:embed="rId4" cstate="print"/>
          <a:srcRect l="35793" t="27295"/>
          <a:stretch/>
        </p:blipFill>
        <p:spPr>
          <a:xfrm>
            <a:off x="5562600" y="1600200"/>
            <a:ext cx="3124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89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Career Exploration Field Trip:</a:t>
            </a:r>
            <a:br>
              <a:rPr lang="en-US" dirty="0" smtClean="0"/>
            </a:br>
            <a:r>
              <a:rPr lang="en-US" dirty="0" smtClean="0"/>
              <a:t>Lake Nona Medical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UCF College of Medicine</a:t>
            </a:r>
          </a:p>
          <a:p>
            <a:pPr lvl="1"/>
            <a:r>
              <a:rPr lang="en-US" dirty="0" smtClean="0"/>
              <a:t>Talk by Robert Larkin, Director of Admissions</a:t>
            </a:r>
          </a:p>
          <a:p>
            <a:pPr lvl="1"/>
            <a:r>
              <a:rPr lang="en-US" dirty="0" smtClean="0"/>
              <a:t>Tour of the classrooms, labs, and library</a:t>
            </a:r>
          </a:p>
          <a:p>
            <a:r>
              <a:rPr lang="en-US" dirty="0" smtClean="0"/>
              <a:t>Sanford-Burnham Medical Research Institute</a:t>
            </a:r>
          </a:p>
          <a:p>
            <a:pPr lvl="1"/>
            <a:r>
              <a:rPr lang="en-US" dirty="0" smtClean="0"/>
              <a:t>Vignettes from various researchers</a:t>
            </a:r>
          </a:p>
          <a:p>
            <a:pPr lvl="1"/>
            <a:r>
              <a:rPr lang="en-US" dirty="0" smtClean="0"/>
              <a:t>Tour of the labs</a:t>
            </a:r>
          </a:p>
          <a:p>
            <a:r>
              <a:rPr lang="en-US" dirty="0" smtClean="0"/>
              <a:t>9 attendees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7468" y="4191000"/>
            <a:ext cx="2676133" cy="155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54561"/>
            <a:ext cx="2514600" cy="16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37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Nitrogen Fundraiser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lsessions\AppData\Local\Microsoft\Windows\Temporary Internet Files\Content.Outlook\0C94U88X\acsFlyer_IceCream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817319" cy="49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sessions\AppData\Local\Microsoft\Windows\Temporary Internet Files\Content.Outlook\0C94U88X\IMG-20120419-00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sessions\AppData\Local\Microsoft\Windows\Temporary Internet Files\Content.Outlook\0C94U88X\IMG-20120419-00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66218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89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ACSVC 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direct access to students</a:t>
            </a:r>
          </a:p>
          <a:p>
            <a:r>
              <a:rPr lang="en-US" dirty="0" smtClean="0"/>
              <a:t>Low participation from students</a:t>
            </a:r>
          </a:p>
          <a:p>
            <a:r>
              <a:rPr lang="en-US" dirty="0" smtClean="0"/>
              <a:t>High turnover of members/officers</a:t>
            </a:r>
          </a:p>
          <a:p>
            <a:r>
              <a:rPr lang="en-US" dirty="0" smtClean="0"/>
              <a:t>Lack of organization</a:t>
            </a:r>
          </a:p>
          <a:p>
            <a:pPr lvl="1"/>
            <a:r>
              <a:rPr lang="en-US" dirty="0"/>
              <a:t>Officers</a:t>
            </a:r>
          </a:p>
          <a:p>
            <a:pPr lvl="1"/>
            <a:r>
              <a:rPr lang="en-US" dirty="0" smtClean="0"/>
              <a:t>ICC/student development</a:t>
            </a:r>
            <a:endParaRPr lang="en-US" dirty="0"/>
          </a:p>
        </p:txBody>
      </p:sp>
      <p:pic>
        <p:nvPicPr>
          <p:cNvPr id="1027" name="Picture 3" descr="C:\Users\lsessions\AppData\Local\Microsoft\Windows\Temporary Internet Files\Content.IE5\7JH3ST6E\MP9003993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02227"/>
            <a:ext cx="3169920" cy="316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93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ACSVC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Recognition as official Valencia </a:t>
            </a:r>
            <a:r>
              <a:rPr lang="en-US" dirty="0" smtClean="0"/>
              <a:t>College club</a:t>
            </a:r>
            <a:endParaRPr lang="en-US" dirty="0"/>
          </a:p>
          <a:p>
            <a:r>
              <a:rPr lang="en-US" dirty="0" smtClean="0"/>
              <a:t>25 members</a:t>
            </a:r>
          </a:p>
          <a:p>
            <a:r>
              <a:rPr lang="en-US" dirty="0" smtClean="0"/>
              <a:t>8 events in spring 2012</a:t>
            </a:r>
          </a:p>
          <a:p>
            <a:pPr lvl="1"/>
            <a:r>
              <a:rPr lang="en-US" dirty="0" smtClean="0"/>
              <a:t>3 business meetings: bringing </a:t>
            </a:r>
            <a:r>
              <a:rPr lang="en-US" dirty="0"/>
              <a:t>in speakers from UCF and Siemens </a:t>
            </a:r>
            <a:r>
              <a:rPr lang="en-US" dirty="0" smtClean="0"/>
              <a:t>Energy, </a:t>
            </a:r>
            <a:r>
              <a:rPr lang="en-US" dirty="0"/>
              <a:t>making </a:t>
            </a:r>
            <a:r>
              <a:rPr lang="en-US" dirty="0" smtClean="0"/>
              <a:t>slime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 recruitment events with Interclub Council: dry ice experiments, </a:t>
            </a:r>
            <a:r>
              <a:rPr lang="en-US" dirty="0" err="1" smtClean="0"/>
              <a:t>InChemistry</a:t>
            </a:r>
            <a:r>
              <a:rPr lang="en-US" dirty="0" smtClean="0"/>
              <a:t> magazines, etc.</a:t>
            </a:r>
          </a:p>
          <a:p>
            <a:pPr lvl="1"/>
            <a:r>
              <a:rPr lang="en-US" dirty="0" smtClean="0"/>
              <a:t>career </a:t>
            </a:r>
            <a:r>
              <a:rPr lang="en-US" dirty="0"/>
              <a:t>exploration field trip </a:t>
            </a:r>
            <a:r>
              <a:rPr lang="en-US" dirty="0" smtClean="0"/>
              <a:t>to Lake Nona Medical City</a:t>
            </a:r>
          </a:p>
          <a:p>
            <a:pPr lvl="1"/>
            <a:r>
              <a:rPr lang="en-US" dirty="0" smtClean="0"/>
              <a:t>liquid </a:t>
            </a:r>
            <a:r>
              <a:rPr lang="en-US" dirty="0"/>
              <a:t>nitrogen ice </a:t>
            </a:r>
            <a:r>
              <a:rPr lang="en-US" dirty="0" smtClean="0"/>
              <a:t>cream fundraiser</a:t>
            </a:r>
          </a:p>
          <a:p>
            <a:r>
              <a:rPr lang="en-US" dirty="0" smtClean="0"/>
              <a:t>Recognition as official ACS chapter</a:t>
            </a:r>
          </a:p>
          <a:p>
            <a:r>
              <a:rPr lang="en-US" dirty="0" smtClean="0"/>
              <a:t>Completion of ACS grant</a:t>
            </a:r>
            <a:endParaRPr lang="en-US" dirty="0"/>
          </a:p>
        </p:txBody>
      </p:sp>
      <p:pic>
        <p:nvPicPr>
          <p:cNvPr id="2050" name="Picture 2" descr="C:\Users\lsessions\AppData\Local\Microsoft\Windows\Temporary Internet Files\Content.IE5\H9J1Y1H1\MP90043951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2059031" cy="137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01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252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Origin of the ACSVC</vt:lpstr>
      <vt:lpstr>Student Interest Survey Results</vt:lpstr>
      <vt:lpstr>Slide 4</vt:lpstr>
      <vt:lpstr>Business Meetings – 8 to 35 attendees</vt:lpstr>
      <vt:lpstr>Career Exploration Field Trip: Lake Nona Medical City</vt:lpstr>
      <vt:lpstr>Liquid Nitrogen Fundraiser</vt:lpstr>
      <vt:lpstr>ACSVC Challenges</vt:lpstr>
      <vt:lpstr>ACSVC Successes</vt:lpstr>
      <vt:lpstr>Check us out!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Chemical Society Valencia Chapter</dc:title>
  <dc:creator>Laura</dc:creator>
  <cp:lastModifiedBy>Renee T. Becker</cp:lastModifiedBy>
  <cp:revision>25</cp:revision>
  <cp:lastPrinted>2012-01-24T19:24:10Z</cp:lastPrinted>
  <dcterms:created xsi:type="dcterms:W3CDTF">2012-01-20T18:05:45Z</dcterms:created>
  <dcterms:modified xsi:type="dcterms:W3CDTF">2012-06-29T12:48:13Z</dcterms:modified>
</cp:coreProperties>
</file>